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18"/>
  </p:notesMasterIdLst>
  <p:sldIdLst>
    <p:sldId id="256" r:id="rId2"/>
    <p:sldId id="257" r:id="rId3"/>
    <p:sldId id="259" r:id="rId4"/>
    <p:sldId id="260" r:id="rId5"/>
    <p:sldId id="268" r:id="rId6"/>
    <p:sldId id="271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9" r:id="rId15"/>
    <p:sldId id="270" r:id="rId16"/>
    <p:sldId id="258" r:id="rId17"/>
  </p:sldIdLst>
  <p:sldSz cx="12192000" cy="6858000"/>
  <p:notesSz cx="6858000" cy="9144000"/>
  <p:defaultTextStyle>
    <a:defPPr>
      <a:defRPr lang="es-ES_trad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003FCC0-996E-430F-9D21-82640F5D75A6}" v="1225" dt="2020-09-06T01:54:02.377"/>
    <p1510:client id="{F8C898D6-8977-462B-8470-50FD5767A865}" v="1429" dt="2020-09-06T15:02:01.41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9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603D03-DABF-499C-BE86-1D59B8E0EC90}" type="datetimeFigureOut">
              <a:rPr lang="es-CO" smtClean="0"/>
              <a:t>6/09/2020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D670C7-21C7-45C2-8E8E-F45EF9B6CE0A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443983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D670C7-21C7-45C2-8E8E-F45EF9B6CE0A}" type="slidenum">
              <a:rPr lang="es-CO" smtClean="0"/>
              <a:t>1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223150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Clic para editar título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12281-1AA8-CE4A-A554-8B9E186C39A7}" type="datetimeFigureOut">
              <a:rPr lang="es-ES_tradnl" smtClean="0"/>
              <a:t>06/09/2020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B02DB-5781-F943-94F9-873A9A973557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505189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Clic para editar título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12281-1AA8-CE4A-A554-8B9E186C39A7}" type="datetimeFigureOut">
              <a:rPr lang="es-ES_tradnl" smtClean="0"/>
              <a:t>06/09/2020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B02DB-5781-F943-94F9-873A9A973557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432005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Clic para editar título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12281-1AA8-CE4A-A554-8B9E186C39A7}" type="datetimeFigureOut">
              <a:rPr lang="es-ES_tradnl" smtClean="0"/>
              <a:t>06/09/2020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B02DB-5781-F943-94F9-873A9A973557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12739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Clic para editar título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12281-1AA8-CE4A-A554-8B9E186C39A7}" type="datetimeFigureOut">
              <a:rPr lang="es-ES_tradnl" smtClean="0"/>
              <a:t>06/09/2020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B02DB-5781-F943-94F9-873A9A973557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4042630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Clic para editar título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12281-1AA8-CE4A-A554-8B9E186C39A7}" type="datetimeFigureOut">
              <a:rPr lang="es-ES_tradnl" smtClean="0"/>
              <a:t>06/09/2020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B02DB-5781-F943-94F9-873A9A973557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6033134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Clic para editar título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12281-1AA8-CE4A-A554-8B9E186C39A7}" type="datetimeFigureOut">
              <a:rPr lang="es-ES_tradnl" smtClean="0"/>
              <a:t>06/09/2020</a:t>
            </a:fld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B02DB-5781-F943-94F9-873A9A973557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6183020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Clic para editar título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12281-1AA8-CE4A-A554-8B9E186C39A7}" type="datetimeFigureOut">
              <a:rPr lang="es-ES_tradnl" smtClean="0"/>
              <a:t>06/09/2020</a:t>
            </a:fld>
            <a:endParaRPr lang="es-ES_trad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B02DB-5781-F943-94F9-873A9A973557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9218625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Clic para editar título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12281-1AA8-CE4A-A554-8B9E186C39A7}" type="datetimeFigureOut">
              <a:rPr lang="es-ES_tradnl" smtClean="0"/>
              <a:t>06/09/2020</a:t>
            </a:fld>
            <a:endParaRPr lang="es-ES_trad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B02DB-5781-F943-94F9-873A9A973557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7971677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12281-1AA8-CE4A-A554-8B9E186C39A7}" type="datetimeFigureOut">
              <a:rPr lang="es-ES_tradnl" smtClean="0"/>
              <a:t>06/09/2020</a:t>
            </a:fld>
            <a:endParaRPr lang="es-ES_trad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B02DB-5781-F943-94F9-873A9A973557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6404590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Clic para editar título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12281-1AA8-CE4A-A554-8B9E186C39A7}" type="datetimeFigureOut">
              <a:rPr lang="es-ES_tradnl" smtClean="0"/>
              <a:t>06/09/2020</a:t>
            </a:fld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B02DB-5781-F943-94F9-873A9A973557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0067103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Clic para editar título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Arrastre la imagen al marcador de posición o haga clic en el icono para agregar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12281-1AA8-CE4A-A554-8B9E186C39A7}" type="datetimeFigureOut">
              <a:rPr lang="es-ES_tradnl" smtClean="0"/>
              <a:t>06/09/2020</a:t>
            </a:fld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B02DB-5781-F943-94F9-873A9A973557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9051183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Clic para editar título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412281-1AA8-CE4A-A554-8B9E186C39A7}" type="datetimeFigureOut">
              <a:rPr lang="es-ES_tradnl" smtClean="0"/>
              <a:t>06/09/2020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3B02DB-5781-F943-94F9-873A9A973557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4200859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_tradnl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05F0BDF9-307B-B741-BEA1-08430A2A15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5" y="0"/>
            <a:ext cx="12185650" cy="6858000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1035D0B7-2081-46AB-95F3-4B40F11A33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774" y="1421511"/>
            <a:ext cx="9541566" cy="404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3806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B144A15-6F4F-41AD-8D61-CA0518EE03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/>
              <a:t>Comparativa de Factores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AC590EE2-89E4-481D-A2D2-E949579CE0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08" y="2483044"/>
            <a:ext cx="5988892" cy="2718286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ECD409A9-571A-4F55-9F0A-E797605722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2499741"/>
            <a:ext cx="5875176" cy="2684892"/>
          </a:xfrm>
          <a:prstGeom prst="rect">
            <a:avLst/>
          </a:prstGeom>
        </p:spPr>
      </p:pic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EEB9834C-D8D1-460A-A3F0-2A7721205737}"/>
              </a:ext>
            </a:extLst>
          </p:cNvPr>
          <p:cNvSpPr txBox="1">
            <a:spLocks/>
          </p:cNvSpPr>
          <p:nvPr/>
        </p:nvSpPr>
        <p:spPr>
          <a:xfrm>
            <a:off x="4368823" y="1490687"/>
            <a:ext cx="2707433" cy="4883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/>
              <a:t>NDVI</a:t>
            </a:r>
          </a:p>
        </p:txBody>
      </p:sp>
    </p:spTree>
    <p:extLst>
      <p:ext uri="{BB962C8B-B14F-4D97-AF65-F5344CB8AC3E}">
        <p14:creationId xmlns:p14="http://schemas.microsoft.com/office/powerpoint/2010/main" val="3671650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A73CE9-8FAA-4806-BBCE-87CA40BA88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/>
              <a:t>Comparativa de Factores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E48DF9A-42E7-4652-AFAA-CAD2B3285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14554"/>
            <a:ext cx="5991614" cy="2664138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22577D4F-74F3-45AA-A3D5-194B42F31F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1614" y="2671984"/>
            <a:ext cx="5965613" cy="2749277"/>
          </a:xfrm>
          <a:prstGeom prst="rect">
            <a:avLst/>
          </a:prstGeom>
        </p:spPr>
      </p:pic>
      <p:sp>
        <p:nvSpPr>
          <p:cNvPr id="10" name="Marcador de contenido 2">
            <a:extLst>
              <a:ext uri="{FF2B5EF4-FFF2-40B4-BE49-F238E27FC236}">
                <a16:creationId xmlns:a16="http://schemas.microsoft.com/office/drawing/2014/main" id="{4D216904-6D1C-4931-B80F-4A5D51F3927A}"/>
              </a:ext>
            </a:extLst>
          </p:cNvPr>
          <p:cNvSpPr txBox="1">
            <a:spLocks/>
          </p:cNvSpPr>
          <p:nvPr/>
        </p:nvSpPr>
        <p:spPr>
          <a:xfrm>
            <a:off x="4368823" y="1490687"/>
            <a:ext cx="2707433" cy="4883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/>
              <a:t>Humedad</a:t>
            </a:r>
          </a:p>
        </p:txBody>
      </p:sp>
    </p:spTree>
    <p:extLst>
      <p:ext uri="{BB962C8B-B14F-4D97-AF65-F5344CB8AC3E}">
        <p14:creationId xmlns:p14="http://schemas.microsoft.com/office/powerpoint/2010/main" val="38242231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C73033-A291-4111-B9DC-D66948FE8D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/>
              <a:t>Comparativa de Factores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8EC18D64-AC6F-435F-92FC-A1112B3FAA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17091"/>
            <a:ext cx="5812971" cy="2674173"/>
          </a:xfrm>
          <a:prstGeom prst="rect">
            <a:avLst/>
          </a:prstGeom>
        </p:spPr>
      </p:pic>
      <p:sp>
        <p:nvSpPr>
          <p:cNvPr id="10" name="Marcador de contenido 2">
            <a:extLst>
              <a:ext uri="{FF2B5EF4-FFF2-40B4-BE49-F238E27FC236}">
                <a16:creationId xmlns:a16="http://schemas.microsoft.com/office/drawing/2014/main" id="{5FE409C5-0A2E-4F51-8033-BC21FCF71C45}"/>
              </a:ext>
            </a:extLst>
          </p:cNvPr>
          <p:cNvSpPr txBox="1">
            <a:spLocks/>
          </p:cNvSpPr>
          <p:nvPr/>
        </p:nvSpPr>
        <p:spPr>
          <a:xfrm>
            <a:off x="4368823" y="1490687"/>
            <a:ext cx="2707433" cy="4883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/>
              <a:t>Precipitación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0ADCED99-890C-4A62-9FFE-7A4D9ADAA3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2971" y="2717091"/>
            <a:ext cx="6104056" cy="2796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4290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4D3CD3-DECB-469C-B2EE-7EF70C45A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Gráfica de regresión lineal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1F11B9C-02AB-4CEE-8935-8E09F2C04A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5018" y="1356973"/>
            <a:ext cx="3192498" cy="2640708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D45E0B01-491D-4592-BBA2-2B88BE08FC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1311" y="1474237"/>
            <a:ext cx="2935124" cy="2523444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BCC5043C-DAAD-43BE-BAF8-C8AA5662ED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5018" y="3938753"/>
            <a:ext cx="2798928" cy="2355882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4AC75A03-11DC-4FD2-B7BC-466FB412BC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2290" y="3997681"/>
            <a:ext cx="2713167" cy="2383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5574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5AF7A1-1A57-4A07-8B32-4EB53B9F2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/>
              <a:t>Aprendizaje no supervisado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08A5CC65-0C1B-478C-A7AF-6A65ADD44B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3925" y="1396606"/>
            <a:ext cx="3213815" cy="2244569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E58AC3A1-6FB1-4735-8064-36F82B1E1A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931" y="1396606"/>
            <a:ext cx="3320241" cy="2259489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7057884E-28F0-41EF-B43E-43608480C6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2931" y="3641175"/>
            <a:ext cx="3457964" cy="2235026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14CADD8C-D012-4249-87C6-065DEE3448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0387" y="3608859"/>
            <a:ext cx="3213815" cy="2120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3006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9F2EA5-6912-40AD-B94A-9C086A8030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/>
              <a:t>CONCLUSIONES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C6D2B87-C67F-4765-A9AD-90E18E4EB6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s-CO"/>
              <a:t>Los dos estimadores que muestran mejores resultados mas cercanos a los casos de dengue son los estimadores de </a:t>
            </a:r>
            <a:r>
              <a:rPr lang="es-CO" err="1"/>
              <a:t>Random</a:t>
            </a:r>
            <a:r>
              <a:rPr lang="es-CO"/>
              <a:t> Forrester </a:t>
            </a:r>
            <a:r>
              <a:rPr lang="es-CO" err="1"/>
              <a:t>Regression</a:t>
            </a:r>
            <a:r>
              <a:rPr lang="es-CO"/>
              <a:t> y </a:t>
            </a:r>
            <a:r>
              <a:rPr lang="es-CO" err="1"/>
              <a:t>Decision</a:t>
            </a:r>
            <a:r>
              <a:rPr lang="es-CO"/>
              <a:t> </a:t>
            </a:r>
            <a:r>
              <a:rPr lang="es-CO" err="1"/>
              <a:t>Tree</a:t>
            </a:r>
            <a:r>
              <a:rPr lang="es-CO"/>
              <a:t> Regression.</a:t>
            </a:r>
          </a:p>
          <a:p>
            <a:r>
              <a:rPr lang="es-CO"/>
              <a:t>Los algoritmos implementados para predecir el numero de casos tuvieron un mejor funcionamiento en la ciudad de  Iquitos, a diferencia de San Juan.</a:t>
            </a:r>
          </a:p>
          <a:p>
            <a:r>
              <a:rPr lang="es-CO"/>
              <a:t>La implementación de </a:t>
            </a:r>
            <a:r>
              <a:rPr lang="es-CO" err="1"/>
              <a:t>Kmeans</a:t>
            </a:r>
            <a:r>
              <a:rPr lang="es-CO"/>
              <a:t> permite en los factores de propagación identificar grupos en un rango de valores para identificar donde se puede mayor números de casos.</a:t>
            </a:r>
          </a:p>
          <a:p>
            <a:r>
              <a:rPr lang="es-CO"/>
              <a:t>Por ultimo el factor que mas ayudó para las distintas pruebas de machine </a:t>
            </a:r>
            <a:r>
              <a:rPr lang="es-CO" err="1"/>
              <a:t>learning</a:t>
            </a:r>
            <a:r>
              <a:rPr lang="es-CO"/>
              <a:t> supervisado y no supervisado fue la humedad por tener la menor distancia media cuadrática mínima (RMSE), y por identificar de mejor manera grupos con el </a:t>
            </a:r>
            <a:r>
              <a:rPr lang="es-CO" err="1"/>
              <a:t>Kmeans</a:t>
            </a:r>
            <a:r>
              <a:rPr lang="es-CO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747680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_tradnl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AB240E44-E9D9-534D-855B-415EB40FA6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" y="0"/>
            <a:ext cx="121856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2799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F38A2F40-0DF2-49BF-9122-B5FD542576E7}"/>
              </a:ext>
            </a:extLst>
          </p:cNvPr>
          <p:cNvSpPr txBox="1"/>
          <p:nvPr/>
        </p:nvSpPr>
        <p:spPr>
          <a:xfrm>
            <a:off x="811763" y="709127"/>
            <a:ext cx="74364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600" dirty="0"/>
              <a:t>Propósito y pregunta a responder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F0BC6B43-6849-4717-A930-45A09DDF8E43}"/>
              </a:ext>
            </a:extLst>
          </p:cNvPr>
          <p:cNvSpPr txBox="1"/>
          <p:nvPr/>
        </p:nvSpPr>
        <p:spPr>
          <a:xfrm>
            <a:off x="7996335" y="2901820"/>
            <a:ext cx="389086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/>
              <a:t>El objetivo de este proyecto es predecir la cantidad de casos de dengue en una ciudad, según sus factores, en base a esto surge la pregunta principal.</a:t>
            </a:r>
          </a:p>
          <a:p>
            <a:endParaRPr lang="es-CO"/>
          </a:p>
          <a:p>
            <a:r>
              <a:rPr lang="es-CO"/>
              <a:t>¿Qué factores del ambiente son los que se deben tener en cuenta para predecir la propagación del dengue?</a:t>
            </a:r>
          </a:p>
        </p:txBody>
      </p:sp>
      <p:pic>
        <p:nvPicPr>
          <p:cNvPr id="1026" name="Picture 2" descr="mosq">
            <a:extLst>
              <a:ext uri="{FF2B5EF4-FFF2-40B4-BE49-F238E27FC236}">
                <a16:creationId xmlns:a16="http://schemas.microsoft.com/office/drawing/2014/main" id="{DE7E423D-98FE-4833-B1FF-3B65084AAD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092" y="1474033"/>
            <a:ext cx="7250243" cy="4266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5919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452926D-4BF0-402F-AAD5-6733A750D8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514" y="620070"/>
            <a:ext cx="8399106" cy="427977"/>
          </a:xfrm>
        </p:spPr>
        <p:txBody>
          <a:bodyPr>
            <a:normAutofit fontScale="90000"/>
          </a:bodyPr>
          <a:lstStyle/>
          <a:p>
            <a:r>
              <a:rPr lang="es-CO"/>
              <a:t>Dataset a trabajar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E8382189-7315-41D2-9C90-563D07E414B1}"/>
              </a:ext>
            </a:extLst>
          </p:cNvPr>
          <p:cNvSpPr txBox="1"/>
          <p:nvPr/>
        </p:nvSpPr>
        <p:spPr>
          <a:xfrm>
            <a:off x="4721290" y="1093910"/>
            <a:ext cx="25034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400"/>
              <a:t>Ciudad San Juan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796BEF39-312B-451E-9AF0-BE6683CAF6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514" y="2826138"/>
            <a:ext cx="9552451" cy="1544728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D67947C2-9E23-4145-B8E9-54C43B77C9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515" y="4359662"/>
            <a:ext cx="9552450" cy="1506955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2781C97D-BAEF-46AC-8CC0-0B8D04DFC7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3514" y="1601438"/>
            <a:ext cx="9552451" cy="1238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4703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DB60DC49-EF44-43D3-9AA3-311A1E8D79C9}"/>
              </a:ext>
            </a:extLst>
          </p:cNvPr>
          <p:cNvSpPr txBox="1"/>
          <p:nvPr/>
        </p:nvSpPr>
        <p:spPr>
          <a:xfrm>
            <a:off x="4721290" y="1044292"/>
            <a:ext cx="25034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400"/>
              <a:t>Ciudad de Iquitos</a:t>
            </a: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E15AC026-B2D2-47C5-B44C-EAC74BA1BD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514" y="595536"/>
            <a:ext cx="8399106" cy="427977"/>
          </a:xfrm>
        </p:spPr>
        <p:txBody>
          <a:bodyPr>
            <a:normAutofit fontScale="90000"/>
          </a:bodyPr>
          <a:lstStyle/>
          <a:p>
            <a:r>
              <a:rPr lang="es-CO"/>
              <a:t>Dataset a trabajar</a:t>
            </a:r>
          </a:p>
        </p:txBody>
      </p:sp>
      <p:pic>
        <p:nvPicPr>
          <p:cNvPr id="20" name="Imagen 19">
            <a:extLst>
              <a:ext uri="{FF2B5EF4-FFF2-40B4-BE49-F238E27FC236}">
                <a16:creationId xmlns:a16="http://schemas.microsoft.com/office/drawing/2014/main" id="{1F2E483B-37CE-4064-BDC6-60A137EC1B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205" y="1524250"/>
            <a:ext cx="9665804" cy="1310483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20F1DF0A-4C75-4C81-8564-E32062BAE1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204" y="2853026"/>
            <a:ext cx="9758569" cy="1619250"/>
          </a:xfrm>
          <a:prstGeom prst="rect">
            <a:avLst/>
          </a:prstGeom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251371AF-5A5D-446A-967F-DCD0E10B4D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7578" y="4379176"/>
            <a:ext cx="9636195" cy="1434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2962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65E897-AF66-42CA-9A8C-2BFD3026FF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5166"/>
            <a:ext cx="10515600" cy="1325563"/>
          </a:xfrm>
        </p:spPr>
        <p:txBody>
          <a:bodyPr/>
          <a:lstStyle/>
          <a:p>
            <a:r>
              <a:rPr lang="es-CO"/>
              <a:t>Tabla comparativa de métodos</a:t>
            </a:r>
          </a:p>
        </p:txBody>
      </p:sp>
      <p:graphicFrame>
        <p:nvGraphicFramePr>
          <p:cNvPr id="4" name="Tabla 4">
            <a:extLst>
              <a:ext uri="{FF2B5EF4-FFF2-40B4-BE49-F238E27FC236}">
                <a16:creationId xmlns:a16="http://schemas.microsoft.com/office/drawing/2014/main" id="{9392508A-7165-49BB-871E-90744EA70EF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12115208"/>
              </p:ext>
            </p:extLst>
          </p:nvPr>
        </p:nvGraphicFramePr>
        <p:xfrm>
          <a:off x="0" y="2851993"/>
          <a:ext cx="12192000" cy="175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1053">
                  <a:extLst>
                    <a:ext uri="{9D8B030D-6E8A-4147-A177-3AD203B41FA5}">
                      <a16:colId xmlns:a16="http://schemas.microsoft.com/office/drawing/2014/main" val="1793597172"/>
                    </a:ext>
                  </a:extLst>
                </a:gridCol>
                <a:gridCol w="2761861">
                  <a:extLst>
                    <a:ext uri="{9D8B030D-6E8A-4147-A177-3AD203B41FA5}">
                      <a16:colId xmlns:a16="http://schemas.microsoft.com/office/drawing/2014/main" val="2250870814"/>
                    </a:ext>
                  </a:extLst>
                </a:gridCol>
                <a:gridCol w="2957804">
                  <a:extLst>
                    <a:ext uri="{9D8B030D-6E8A-4147-A177-3AD203B41FA5}">
                      <a16:colId xmlns:a16="http://schemas.microsoft.com/office/drawing/2014/main" val="2195545947"/>
                    </a:ext>
                  </a:extLst>
                </a:gridCol>
                <a:gridCol w="2761862">
                  <a:extLst>
                    <a:ext uri="{9D8B030D-6E8A-4147-A177-3AD203B41FA5}">
                      <a16:colId xmlns:a16="http://schemas.microsoft.com/office/drawing/2014/main" val="3270918269"/>
                    </a:ext>
                  </a:extLst>
                </a:gridCol>
                <a:gridCol w="2749420">
                  <a:extLst>
                    <a:ext uri="{9D8B030D-6E8A-4147-A177-3AD203B41FA5}">
                      <a16:colId xmlns:a16="http://schemas.microsoft.com/office/drawing/2014/main" val="16233472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CO"/>
                        <a:t>Método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/>
                        <a:t>Temperatura (C)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/>
                        <a:t>NDVI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/>
                        <a:t>Humedad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/>
                        <a:t>Precipitación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69242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/>
                        <a:t>RFR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RMSE 3.253 (+/- 1.12629)</a:t>
                      </a:r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RMSE 3.164 (+/- 1.59908)</a:t>
                      </a:r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RMSE 3.173 (+/- 1.21401)</a:t>
                      </a:r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RMSE 3.193 (+/- 1.27601)</a:t>
                      </a:r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13496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/>
                        <a:t>DTR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RMSE 3.111 (+/- 2.06094)</a:t>
                      </a:r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RMSE 3.176 (+/- 1.72913)</a:t>
                      </a:r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RMSE 3.166 (+/- 1.93092)</a:t>
                      </a:r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RMSE 3.129 (+/- 1.84861)</a:t>
                      </a:r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50996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/>
                        <a:t>GPR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RMSE 93.632 (+/- 8346.54323)</a:t>
                      </a:r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RMSE 3.278 (+/- 1.41717)</a:t>
                      </a:r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RMSE 94.573 (+/- 6597.20752)</a:t>
                      </a:r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RMSE 3.429 (+/- 2.06630)</a:t>
                      </a:r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6560982"/>
                  </a:ext>
                </a:extLst>
              </a:tr>
            </a:tbl>
          </a:graphicData>
        </a:graphic>
      </p:graphicFrame>
      <p:sp>
        <p:nvSpPr>
          <p:cNvPr id="6" name="CuadroTexto 5">
            <a:extLst>
              <a:ext uri="{FF2B5EF4-FFF2-40B4-BE49-F238E27FC236}">
                <a16:creationId xmlns:a16="http://schemas.microsoft.com/office/drawing/2014/main" id="{0317CB46-7DA2-45E0-8319-65AC365D68B4}"/>
              </a:ext>
            </a:extLst>
          </p:cNvPr>
          <p:cNvSpPr txBox="1"/>
          <p:nvPr/>
        </p:nvSpPr>
        <p:spPr>
          <a:xfrm>
            <a:off x="3778898" y="1679510"/>
            <a:ext cx="4068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/>
              <a:t>Datos tomados de la ciudad de Iquitos</a:t>
            </a:r>
          </a:p>
        </p:txBody>
      </p:sp>
    </p:spTree>
    <p:extLst>
      <p:ext uri="{BB962C8B-B14F-4D97-AF65-F5344CB8AC3E}">
        <p14:creationId xmlns:p14="http://schemas.microsoft.com/office/powerpoint/2010/main" val="32842915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a 4">
            <a:extLst>
              <a:ext uri="{FF2B5EF4-FFF2-40B4-BE49-F238E27FC236}">
                <a16:creationId xmlns:a16="http://schemas.microsoft.com/office/drawing/2014/main" id="{21706403-58C5-4303-9A70-322485682AC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21733661"/>
              </p:ext>
            </p:extLst>
          </p:nvPr>
        </p:nvGraphicFramePr>
        <p:xfrm>
          <a:off x="0" y="2851993"/>
          <a:ext cx="12192000" cy="175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1053">
                  <a:extLst>
                    <a:ext uri="{9D8B030D-6E8A-4147-A177-3AD203B41FA5}">
                      <a16:colId xmlns:a16="http://schemas.microsoft.com/office/drawing/2014/main" val="1793597172"/>
                    </a:ext>
                  </a:extLst>
                </a:gridCol>
                <a:gridCol w="2575249">
                  <a:extLst>
                    <a:ext uri="{9D8B030D-6E8A-4147-A177-3AD203B41FA5}">
                      <a16:colId xmlns:a16="http://schemas.microsoft.com/office/drawing/2014/main" val="2250870814"/>
                    </a:ext>
                  </a:extLst>
                </a:gridCol>
                <a:gridCol w="2565918">
                  <a:extLst>
                    <a:ext uri="{9D8B030D-6E8A-4147-A177-3AD203B41FA5}">
                      <a16:colId xmlns:a16="http://schemas.microsoft.com/office/drawing/2014/main" val="2195545947"/>
                    </a:ext>
                  </a:extLst>
                </a:gridCol>
                <a:gridCol w="3125756">
                  <a:extLst>
                    <a:ext uri="{9D8B030D-6E8A-4147-A177-3AD203B41FA5}">
                      <a16:colId xmlns:a16="http://schemas.microsoft.com/office/drawing/2014/main" val="3270918269"/>
                    </a:ext>
                  </a:extLst>
                </a:gridCol>
                <a:gridCol w="2964024">
                  <a:extLst>
                    <a:ext uri="{9D8B030D-6E8A-4147-A177-3AD203B41FA5}">
                      <a16:colId xmlns:a16="http://schemas.microsoft.com/office/drawing/2014/main" val="16233472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CO"/>
                        <a:t>Método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/>
                        <a:t>Temperatura (C)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/>
                        <a:t>NDVI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/>
                        <a:t>Humedad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/>
                        <a:t>Precipitación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69242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/>
                        <a:t>RFR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RMSE 6.336 (+/- 8.34354)</a:t>
                      </a:r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RMSE 6.250 (+/- 3.71698)</a:t>
                      </a:r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RMSE 6.068 (+/- 4.57751)</a:t>
                      </a:r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RMSE 6.332 (+/- 3.20392)</a:t>
                      </a:r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13496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/>
                        <a:t>DTR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RMSE 6.187 (+/- 4.82246)</a:t>
                      </a:r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RMSE 6.124 (+/- 7.08360) </a:t>
                      </a:r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RMSE 6.195 (+/- 6.05332)</a:t>
                      </a:r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RMSE 6.342 (+/- 1.96056)</a:t>
                      </a:r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50996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/>
                        <a:t>GPR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68.519 (+/- 2387.99180)</a:t>
                      </a:r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RMSE 6.463 (+/- 5.40583)</a:t>
                      </a:r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RMSE 119.684 (+/- 14186.46925)</a:t>
                      </a:r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RMSE 17.231 (+/- 219.73383)</a:t>
                      </a:r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6560982"/>
                  </a:ext>
                </a:extLst>
              </a:tr>
            </a:tbl>
          </a:graphicData>
        </a:graphic>
      </p:graphicFrame>
      <p:sp>
        <p:nvSpPr>
          <p:cNvPr id="10" name="Título 1">
            <a:extLst>
              <a:ext uri="{FF2B5EF4-FFF2-40B4-BE49-F238E27FC236}">
                <a16:creationId xmlns:a16="http://schemas.microsoft.com/office/drawing/2014/main" id="{7E49B938-41DC-4F4A-A625-DC1E008639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5166"/>
            <a:ext cx="10515600" cy="1325563"/>
          </a:xfrm>
        </p:spPr>
        <p:txBody>
          <a:bodyPr/>
          <a:lstStyle/>
          <a:p>
            <a:r>
              <a:rPr lang="es-CO"/>
              <a:t>Tabla comparativa de métodos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50B8D227-1513-4EC3-A750-82DCCFDF3943}"/>
              </a:ext>
            </a:extLst>
          </p:cNvPr>
          <p:cNvSpPr txBox="1"/>
          <p:nvPr/>
        </p:nvSpPr>
        <p:spPr>
          <a:xfrm>
            <a:off x="3778898" y="1679510"/>
            <a:ext cx="4068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/>
              <a:t>Datos tomados de la ciudad de San Juan</a:t>
            </a:r>
          </a:p>
        </p:txBody>
      </p:sp>
    </p:spTree>
    <p:extLst>
      <p:ext uri="{BB962C8B-B14F-4D97-AF65-F5344CB8AC3E}">
        <p14:creationId xmlns:p14="http://schemas.microsoft.com/office/powerpoint/2010/main" val="7437686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5DAD0F-5825-4BAA-87C6-DC5340421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/>
              <a:t>Comparativa ciudades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863D4059-58F7-4F4A-B211-AF7089A1A5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00605"/>
            <a:ext cx="5881053" cy="2725113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C48DAD50-42CE-4D47-B024-BC68890A38A4}"/>
              </a:ext>
            </a:extLst>
          </p:cNvPr>
          <p:cNvSpPr txBox="1"/>
          <p:nvPr/>
        </p:nvSpPr>
        <p:spPr>
          <a:xfrm>
            <a:off x="2343366" y="1791478"/>
            <a:ext cx="17780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400"/>
              <a:t>San Juan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4521286F-E8E8-4CC0-9791-337B97EDE9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6318" y="2598248"/>
            <a:ext cx="6152663" cy="2725113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30AFEC48-6B8E-4675-B086-D0810D388D09}"/>
              </a:ext>
            </a:extLst>
          </p:cNvPr>
          <p:cNvSpPr txBox="1"/>
          <p:nvPr/>
        </p:nvSpPr>
        <p:spPr>
          <a:xfrm>
            <a:off x="8294914" y="1726314"/>
            <a:ext cx="18827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800"/>
              <a:t>Iquitos</a:t>
            </a:r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307376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07EA760-6150-402D-8A19-B5992B87B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/>
              <a:t>Comparativa de Factores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E4B9C6C-D083-4A29-B4E4-3D3AF87CD2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68823" y="1490687"/>
            <a:ext cx="2707433" cy="488367"/>
          </a:xfrm>
        </p:spPr>
        <p:txBody>
          <a:bodyPr>
            <a:normAutofit/>
          </a:bodyPr>
          <a:lstStyle/>
          <a:p>
            <a:r>
              <a:rPr lang="es-CO"/>
              <a:t>Temperatura K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3EB4CE2-D3E1-46E9-9EFA-AA20C79B38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48" y="2588880"/>
            <a:ext cx="6009013" cy="278045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21608700-7E28-4FD5-B8C7-79F2CE2B12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8419" y="2631046"/>
            <a:ext cx="6061594" cy="278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0027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7360DB5-644B-4066-8779-F09145A476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/>
              <a:t>Comparativa de Factores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89C4A902-A70B-40C5-B377-B94A68A5CD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06" y="2218741"/>
            <a:ext cx="5689101" cy="2626528"/>
          </a:xfrm>
          <a:prstGeom prst="rect">
            <a:avLst/>
          </a:prstGeom>
        </p:spPr>
      </p:pic>
      <p:sp>
        <p:nvSpPr>
          <p:cNvPr id="9" name="Marcador de contenido 2">
            <a:extLst>
              <a:ext uri="{FF2B5EF4-FFF2-40B4-BE49-F238E27FC236}">
                <a16:creationId xmlns:a16="http://schemas.microsoft.com/office/drawing/2014/main" id="{3625D957-2CAE-40BB-9FAD-BFB55AD675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68823" y="1490687"/>
            <a:ext cx="2707433" cy="488367"/>
          </a:xfrm>
        </p:spPr>
        <p:txBody>
          <a:bodyPr>
            <a:normAutofit/>
          </a:bodyPr>
          <a:lstStyle/>
          <a:p>
            <a:r>
              <a:rPr lang="es-CO"/>
              <a:t>Temperatura C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49E0B5F8-D621-43F6-97C6-6B97B15A08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3381" y="2306970"/>
            <a:ext cx="5368892" cy="2450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48185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92</TotalTime>
  <Words>388</Words>
  <Application>Microsoft Office PowerPoint</Application>
  <PresentationFormat>Panorámica</PresentationFormat>
  <Paragraphs>73</Paragraphs>
  <Slides>16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Dataset a trabajar</vt:lpstr>
      <vt:lpstr>Dataset a trabajar</vt:lpstr>
      <vt:lpstr>Tabla comparativa de métodos</vt:lpstr>
      <vt:lpstr>Tabla comparativa de métodos</vt:lpstr>
      <vt:lpstr>Comparativa ciudades</vt:lpstr>
      <vt:lpstr>Comparativa de Factores</vt:lpstr>
      <vt:lpstr>Comparativa de Factores</vt:lpstr>
      <vt:lpstr>Comparativa de Factores</vt:lpstr>
      <vt:lpstr>Comparativa de Factores</vt:lpstr>
      <vt:lpstr>Comparativa de Factores</vt:lpstr>
      <vt:lpstr>Gráfica de regresión lineal</vt:lpstr>
      <vt:lpstr>Aprendizaje no supervisado</vt:lpstr>
      <vt:lpstr>CONCLUSIONES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Usuario de Microsoft Office</dc:creator>
  <cp:lastModifiedBy>Santiago Angulo Florez</cp:lastModifiedBy>
  <cp:revision>3</cp:revision>
  <dcterms:created xsi:type="dcterms:W3CDTF">2019-03-06T15:22:16Z</dcterms:created>
  <dcterms:modified xsi:type="dcterms:W3CDTF">2020-09-06T16:35:24Z</dcterms:modified>
</cp:coreProperties>
</file>